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4" r:id="rId2"/>
    <p:sldId id="311" r:id="rId3"/>
    <p:sldId id="317" r:id="rId4"/>
    <p:sldId id="308" r:id="rId5"/>
    <p:sldId id="321" r:id="rId6"/>
    <p:sldId id="285" r:id="rId7"/>
    <p:sldId id="332" r:id="rId8"/>
    <p:sldId id="333" r:id="rId9"/>
    <p:sldId id="288" r:id="rId10"/>
    <p:sldId id="313" r:id="rId11"/>
    <p:sldId id="312" r:id="rId12"/>
    <p:sldId id="314" r:id="rId13"/>
    <p:sldId id="289" r:id="rId14"/>
    <p:sldId id="290" r:id="rId15"/>
    <p:sldId id="319" r:id="rId16"/>
    <p:sldId id="318" r:id="rId17"/>
    <p:sldId id="297" r:id="rId18"/>
    <p:sldId id="315" r:id="rId19"/>
    <p:sldId id="287" r:id="rId20"/>
    <p:sldId id="320" r:id="rId21"/>
    <p:sldId id="322" r:id="rId22"/>
    <p:sldId id="299" r:id="rId23"/>
    <p:sldId id="330" r:id="rId24"/>
    <p:sldId id="307" r:id="rId25"/>
    <p:sldId id="334" r:id="rId26"/>
    <p:sldId id="324" r:id="rId27"/>
    <p:sldId id="327" r:id="rId28"/>
    <p:sldId id="323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User\&#1052;&#1086;&#1080;%20&#1076;&#1086;&#1082;&#1091;&#1084;&#1077;&#1085;&#1090;&#1099;\Downloads\&#1051;&#1080;&#1089;&#1090;%20Microsoft%20Excel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pattFill prst="ltDnDiag">
          <a:fgClr>
            <a:srgbClr val="F6BB50"/>
          </a:fgClr>
          <a:bgClr>
            <a:schemeClr val="bg1"/>
          </a:bgClr>
        </a:pattFill>
      </c:spPr>
    </c:sideWall>
    <c:backWall>
      <c:thickness val="0"/>
      <c:spPr>
        <a:pattFill prst="ltDnDiag">
          <a:fgClr>
            <a:srgbClr val="F6BB50"/>
          </a:fgClr>
          <a:bgClr>
            <a:schemeClr val="bg1"/>
          </a:bgClr>
        </a:pattFill>
        <a:ln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1.5987210231814552E-2"/>
          <c:y val="2.4144869215291739E-2"/>
          <c:w val="0.98241406874500337"/>
          <c:h val="0.71151782083577586"/>
        </c:manualLayout>
      </c:layout>
      <c:bar3DChart>
        <c:barDir val="col"/>
        <c:grouping val="clustered"/>
        <c:varyColors val="1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2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7"/>
              <c:numFmt formatCode="General" sourceLinked="0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(3)'!$A$2:$A$36</c:f>
              <c:strCache>
                <c:ptCount val="35"/>
                <c:pt idx="0">
                  <c:v>Алексеевский</c:v>
                </c:pt>
                <c:pt idx="1">
                  <c:v>Быковский</c:v>
                </c:pt>
                <c:pt idx="2">
                  <c:v>Городищенский</c:v>
                </c:pt>
                <c:pt idx="3">
                  <c:v>Даниловский</c:v>
                </c:pt>
                <c:pt idx="4">
                  <c:v>Дубовский</c:v>
                </c:pt>
                <c:pt idx="5">
                  <c:v>Еланский</c:v>
                </c:pt>
                <c:pt idx="6">
                  <c:v>Жирновский</c:v>
                </c:pt>
                <c:pt idx="7">
                  <c:v>Иловлинский</c:v>
                </c:pt>
                <c:pt idx="8">
                  <c:v>Калачевский</c:v>
                </c:pt>
                <c:pt idx="9">
                  <c:v>Киквидзенский</c:v>
                </c:pt>
                <c:pt idx="10">
                  <c:v>Клетский</c:v>
                </c:pt>
                <c:pt idx="11">
                  <c:v>Котельниковский</c:v>
                </c:pt>
                <c:pt idx="12">
                  <c:v>Котовский</c:v>
                </c:pt>
                <c:pt idx="13">
                  <c:v>Кумылженский</c:v>
                </c:pt>
                <c:pt idx="14">
                  <c:v>Ленинский</c:v>
                </c:pt>
                <c:pt idx="15">
                  <c:v>Нехаевский</c:v>
                </c:pt>
                <c:pt idx="16">
                  <c:v>Николаевский</c:v>
                </c:pt>
                <c:pt idx="17">
                  <c:v>Новоаннинский</c:v>
                </c:pt>
                <c:pt idx="18">
                  <c:v>Новониколаевский</c:v>
                </c:pt>
                <c:pt idx="19">
                  <c:v>Октябрьский</c:v>
                </c:pt>
                <c:pt idx="20">
                  <c:v>Ольховский</c:v>
                </c:pt>
                <c:pt idx="21">
                  <c:v>Палласовский</c:v>
                </c:pt>
                <c:pt idx="22">
                  <c:v>Руднянский</c:v>
                </c:pt>
                <c:pt idx="23">
                  <c:v>Светлоярский</c:v>
                </c:pt>
                <c:pt idx="24">
                  <c:v>Серафимовичский</c:v>
                </c:pt>
                <c:pt idx="25">
                  <c:v>Среднеахтубинский</c:v>
                </c:pt>
                <c:pt idx="26">
                  <c:v>Старополтавский</c:v>
                </c:pt>
                <c:pt idx="27">
                  <c:v>Суровикинский</c:v>
                </c:pt>
                <c:pt idx="28">
                  <c:v>Урюпинский</c:v>
                </c:pt>
                <c:pt idx="29">
                  <c:v>Фроловский</c:v>
                </c:pt>
                <c:pt idx="30">
                  <c:v>Чернышковский</c:v>
                </c:pt>
                <c:pt idx="31">
                  <c:v>Михайловский</c:v>
                </c:pt>
                <c:pt idx="32">
                  <c:v>Волгоград</c:v>
                </c:pt>
                <c:pt idx="33">
                  <c:v>Камышин</c:v>
                </c:pt>
                <c:pt idx="34">
                  <c:v>Волжский</c:v>
                </c:pt>
              </c:strCache>
            </c:strRef>
          </c:cat>
          <c:val>
            <c:numRef>
              <c:f>'Лист1 (3)'!$B$2:$B$36</c:f>
              <c:numCache>
                <c:formatCode>General</c:formatCode>
                <c:ptCount val="35"/>
              </c:numCache>
            </c:numRef>
          </c:val>
        </c:ser>
        <c:ser>
          <c:idx val="1"/>
          <c:order val="1"/>
          <c:spPr>
            <a:solidFill>
              <a:srgbClr val="92D050"/>
            </a:solidFill>
          </c:spPr>
          <c:invertIfNegative val="0"/>
          <c:dPt>
            <c:idx val="3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'Лист1 (3)'!$A$2:$A$36</c:f>
              <c:strCache>
                <c:ptCount val="35"/>
                <c:pt idx="0">
                  <c:v>Алексеевский</c:v>
                </c:pt>
                <c:pt idx="1">
                  <c:v>Быковский</c:v>
                </c:pt>
                <c:pt idx="2">
                  <c:v>Городищенский</c:v>
                </c:pt>
                <c:pt idx="3">
                  <c:v>Даниловский</c:v>
                </c:pt>
                <c:pt idx="4">
                  <c:v>Дубовский</c:v>
                </c:pt>
                <c:pt idx="5">
                  <c:v>Еланский</c:v>
                </c:pt>
                <c:pt idx="6">
                  <c:v>Жирновский</c:v>
                </c:pt>
                <c:pt idx="7">
                  <c:v>Иловлинский</c:v>
                </c:pt>
                <c:pt idx="8">
                  <c:v>Калачевский</c:v>
                </c:pt>
                <c:pt idx="9">
                  <c:v>Киквидзенский</c:v>
                </c:pt>
                <c:pt idx="10">
                  <c:v>Клетский</c:v>
                </c:pt>
                <c:pt idx="11">
                  <c:v>Котельниковский</c:v>
                </c:pt>
                <c:pt idx="12">
                  <c:v>Котовский</c:v>
                </c:pt>
                <c:pt idx="13">
                  <c:v>Кумылженский</c:v>
                </c:pt>
                <c:pt idx="14">
                  <c:v>Ленинский</c:v>
                </c:pt>
                <c:pt idx="15">
                  <c:v>Нехаевский</c:v>
                </c:pt>
                <c:pt idx="16">
                  <c:v>Николаевский</c:v>
                </c:pt>
                <c:pt idx="17">
                  <c:v>Новоаннинский</c:v>
                </c:pt>
                <c:pt idx="18">
                  <c:v>Новониколаевский</c:v>
                </c:pt>
                <c:pt idx="19">
                  <c:v>Октябрьский</c:v>
                </c:pt>
                <c:pt idx="20">
                  <c:v>Ольховский</c:v>
                </c:pt>
                <c:pt idx="21">
                  <c:v>Палласовский</c:v>
                </c:pt>
                <c:pt idx="22">
                  <c:v>Руднянский</c:v>
                </c:pt>
                <c:pt idx="23">
                  <c:v>Светлоярский</c:v>
                </c:pt>
                <c:pt idx="24">
                  <c:v>Серафимовичский</c:v>
                </c:pt>
                <c:pt idx="25">
                  <c:v>Среднеахтубинский</c:v>
                </c:pt>
                <c:pt idx="26">
                  <c:v>Старополтавский</c:v>
                </c:pt>
                <c:pt idx="27">
                  <c:v>Суровикинский</c:v>
                </c:pt>
                <c:pt idx="28">
                  <c:v>Урюпинский</c:v>
                </c:pt>
                <c:pt idx="29">
                  <c:v>Фроловский</c:v>
                </c:pt>
                <c:pt idx="30">
                  <c:v>Чернышковский</c:v>
                </c:pt>
                <c:pt idx="31">
                  <c:v>Михайловский</c:v>
                </c:pt>
                <c:pt idx="32">
                  <c:v>Волгоград</c:v>
                </c:pt>
                <c:pt idx="33">
                  <c:v>Камышин</c:v>
                </c:pt>
                <c:pt idx="34">
                  <c:v>Волжский</c:v>
                </c:pt>
              </c:strCache>
            </c:strRef>
          </c:cat>
          <c:val>
            <c:numRef>
              <c:f>'Лист1 (3)'!$C$2:$C$36</c:f>
              <c:numCache>
                <c:formatCode>General</c:formatCode>
                <c:ptCount val="35"/>
                <c:pt idx="0">
                  <c:v>3</c:v>
                </c:pt>
                <c:pt idx="1">
                  <c:v>2</c:v>
                </c:pt>
                <c:pt idx="2">
                  <c:v>13</c:v>
                </c:pt>
                <c:pt idx="3">
                  <c:v>2</c:v>
                </c:pt>
                <c:pt idx="4">
                  <c:v>11</c:v>
                </c:pt>
                <c:pt idx="5">
                  <c:v>9</c:v>
                </c:pt>
                <c:pt idx="6">
                  <c:v>11</c:v>
                </c:pt>
                <c:pt idx="7">
                  <c:v>4</c:v>
                </c:pt>
                <c:pt idx="8">
                  <c:v>23</c:v>
                </c:pt>
                <c:pt idx="9">
                  <c:v>2</c:v>
                </c:pt>
                <c:pt idx="10">
                  <c:v>15</c:v>
                </c:pt>
                <c:pt idx="11">
                  <c:v>14</c:v>
                </c:pt>
                <c:pt idx="12">
                  <c:v>18</c:v>
                </c:pt>
                <c:pt idx="13">
                  <c:v>9</c:v>
                </c:pt>
                <c:pt idx="14">
                  <c:v>14</c:v>
                </c:pt>
                <c:pt idx="15">
                  <c:v>6</c:v>
                </c:pt>
                <c:pt idx="16">
                  <c:v>23</c:v>
                </c:pt>
                <c:pt idx="17">
                  <c:v>8</c:v>
                </c:pt>
                <c:pt idx="18">
                  <c:v>0</c:v>
                </c:pt>
                <c:pt idx="19">
                  <c:v>4</c:v>
                </c:pt>
                <c:pt idx="20">
                  <c:v>3</c:v>
                </c:pt>
                <c:pt idx="21">
                  <c:v>5</c:v>
                </c:pt>
                <c:pt idx="22">
                  <c:v>9</c:v>
                </c:pt>
                <c:pt idx="23">
                  <c:v>22</c:v>
                </c:pt>
                <c:pt idx="24">
                  <c:v>31</c:v>
                </c:pt>
                <c:pt idx="25">
                  <c:v>21</c:v>
                </c:pt>
                <c:pt idx="26">
                  <c:v>4</c:v>
                </c:pt>
                <c:pt idx="27">
                  <c:v>7</c:v>
                </c:pt>
                <c:pt idx="28">
                  <c:v>87</c:v>
                </c:pt>
                <c:pt idx="29">
                  <c:v>63</c:v>
                </c:pt>
                <c:pt idx="30">
                  <c:v>9</c:v>
                </c:pt>
                <c:pt idx="31">
                  <c:v>122</c:v>
                </c:pt>
                <c:pt idx="32">
                  <c:v>275</c:v>
                </c:pt>
                <c:pt idx="33">
                  <c:v>51</c:v>
                </c:pt>
                <c:pt idx="34">
                  <c:v>349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104"/>
        <c:shape val="cylinder"/>
        <c:axId val="73201152"/>
        <c:axId val="73202688"/>
        <c:axId val="0"/>
      </c:bar3DChart>
      <c:catAx>
        <c:axId val="7320115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noFill/>
          <a:effectLst>
            <a:glow rad="101600">
              <a:schemeClr val="accent6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c:spPr>
        <c:txPr>
          <a:bodyPr/>
          <a:lstStyle/>
          <a:p>
            <a:pPr>
              <a:defRPr sz="106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3202688"/>
        <c:crosses val="autoZero"/>
        <c:auto val="1"/>
        <c:lblAlgn val="ctr"/>
        <c:lblOffset val="100"/>
        <c:noMultiLvlLbl val="0"/>
      </c:catAx>
      <c:valAx>
        <c:axId val="732026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73201152"/>
        <c:crosses val="autoZero"/>
        <c:crossBetween val="between"/>
      </c:valAx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>
      <a:solidFill>
        <a:schemeClr val="bg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501988862370723E-2"/>
          <c:y val="1.7543859649122834E-2"/>
          <c:w val="0.9578289766285194"/>
          <c:h val="0.73703239397706821"/>
        </c:manualLayout>
      </c:layout>
      <c:line3DChart>
        <c:grouping val="standard"/>
        <c:varyColors val="0"/>
        <c:ser>
          <c:idx val="0"/>
          <c:order val="0"/>
          <c:tx>
            <c:v>2016 г.</c:v>
          </c:tx>
          <c:cat>
            <c:strRef>
              <c:f>'Лист1 (2)'!$A$2:$A$36</c:f>
              <c:strCache>
                <c:ptCount val="35"/>
                <c:pt idx="0">
                  <c:v>Алексеевский</c:v>
                </c:pt>
                <c:pt idx="1">
                  <c:v>Быковский</c:v>
                </c:pt>
                <c:pt idx="2">
                  <c:v>Городищенский</c:v>
                </c:pt>
                <c:pt idx="3">
                  <c:v>Даниловский</c:v>
                </c:pt>
                <c:pt idx="4">
                  <c:v>Дубовский</c:v>
                </c:pt>
                <c:pt idx="5">
                  <c:v>Еланский</c:v>
                </c:pt>
                <c:pt idx="6">
                  <c:v>Жирновский</c:v>
                </c:pt>
                <c:pt idx="7">
                  <c:v>Иловлинский</c:v>
                </c:pt>
                <c:pt idx="8">
                  <c:v>Калачевский</c:v>
                </c:pt>
                <c:pt idx="9">
                  <c:v>Киквидзенский</c:v>
                </c:pt>
                <c:pt idx="10">
                  <c:v>Клетский</c:v>
                </c:pt>
                <c:pt idx="11">
                  <c:v>Котельниковский</c:v>
                </c:pt>
                <c:pt idx="12">
                  <c:v>Котовский</c:v>
                </c:pt>
                <c:pt idx="13">
                  <c:v>Кумылженский</c:v>
                </c:pt>
                <c:pt idx="14">
                  <c:v>Ленинский</c:v>
                </c:pt>
                <c:pt idx="15">
                  <c:v>Нехаевский</c:v>
                </c:pt>
                <c:pt idx="16">
                  <c:v>Николаевский</c:v>
                </c:pt>
                <c:pt idx="17">
                  <c:v>Новоаннинский</c:v>
                </c:pt>
                <c:pt idx="18">
                  <c:v>Новониколаевский</c:v>
                </c:pt>
                <c:pt idx="19">
                  <c:v>Октябрьский</c:v>
                </c:pt>
                <c:pt idx="20">
                  <c:v>Ольховский</c:v>
                </c:pt>
                <c:pt idx="21">
                  <c:v>Палласовский</c:v>
                </c:pt>
                <c:pt idx="22">
                  <c:v>Руднянский</c:v>
                </c:pt>
                <c:pt idx="23">
                  <c:v>Светлоярский</c:v>
                </c:pt>
                <c:pt idx="24">
                  <c:v>Серафимовичский</c:v>
                </c:pt>
                <c:pt idx="25">
                  <c:v>Среднеахтубинский</c:v>
                </c:pt>
                <c:pt idx="26">
                  <c:v>Старополтавский</c:v>
                </c:pt>
                <c:pt idx="27">
                  <c:v>Суровикинский</c:v>
                </c:pt>
                <c:pt idx="28">
                  <c:v>Урюпинский</c:v>
                </c:pt>
                <c:pt idx="29">
                  <c:v>Фроловский</c:v>
                </c:pt>
                <c:pt idx="30">
                  <c:v>Чернышковский</c:v>
                </c:pt>
                <c:pt idx="31">
                  <c:v>Михайловский</c:v>
                </c:pt>
                <c:pt idx="32">
                  <c:v>Волгоград</c:v>
                </c:pt>
                <c:pt idx="33">
                  <c:v>Камышин</c:v>
                </c:pt>
                <c:pt idx="34">
                  <c:v>Волжский</c:v>
                </c:pt>
              </c:strCache>
            </c:strRef>
          </c:cat>
          <c:val>
            <c:numRef>
              <c:f>'Лист1 (2)'!$B$2:$B$36</c:f>
              <c:numCache>
                <c:formatCode>General</c:formatCode>
                <c:ptCount val="35"/>
                <c:pt idx="0">
                  <c:v>8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18</c:v>
                </c:pt>
                <c:pt idx="5">
                  <c:v>6</c:v>
                </c:pt>
                <c:pt idx="6">
                  <c:v>9</c:v>
                </c:pt>
                <c:pt idx="7">
                  <c:v>1</c:v>
                </c:pt>
                <c:pt idx="8">
                  <c:v>35</c:v>
                </c:pt>
                <c:pt idx="9">
                  <c:v>13</c:v>
                </c:pt>
                <c:pt idx="10">
                  <c:v>15</c:v>
                </c:pt>
                <c:pt idx="11">
                  <c:v>29</c:v>
                </c:pt>
                <c:pt idx="12">
                  <c:v>7</c:v>
                </c:pt>
                <c:pt idx="13">
                  <c:v>10</c:v>
                </c:pt>
                <c:pt idx="14">
                  <c:v>12</c:v>
                </c:pt>
                <c:pt idx="15">
                  <c:v>1</c:v>
                </c:pt>
                <c:pt idx="16">
                  <c:v>41</c:v>
                </c:pt>
                <c:pt idx="17">
                  <c:v>27</c:v>
                </c:pt>
                <c:pt idx="18">
                  <c:v>0</c:v>
                </c:pt>
                <c:pt idx="19">
                  <c:v>13</c:v>
                </c:pt>
                <c:pt idx="20">
                  <c:v>8</c:v>
                </c:pt>
                <c:pt idx="21">
                  <c:v>36</c:v>
                </c:pt>
                <c:pt idx="22">
                  <c:v>10</c:v>
                </c:pt>
                <c:pt idx="23">
                  <c:v>24</c:v>
                </c:pt>
                <c:pt idx="24">
                  <c:v>17</c:v>
                </c:pt>
                <c:pt idx="25">
                  <c:v>25</c:v>
                </c:pt>
                <c:pt idx="26">
                  <c:v>7</c:v>
                </c:pt>
                <c:pt idx="27">
                  <c:v>1</c:v>
                </c:pt>
                <c:pt idx="28">
                  <c:v>96</c:v>
                </c:pt>
                <c:pt idx="29">
                  <c:v>99</c:v>
                </c:pt>
                <c:pt idx="30">
                  <c:v>1</c:v>
                </c:pt>
                <c:pt idx="31">
                  <c:v>85</c:v>
                </c:pt>
                <c:pt idx="32">
                  <c:v>380</c:v>
                </c:pt>
                <c:pt idx="33">
                  <c:v>56</c:v>
                </c:pt>
                <c:pt idx="34">
                  <c:v>281</c:v>
                </c:pt>
              </c:numCache>
            </c:numRef>
          </c:val>
          <c:smooth val="0"/>
        </c:ser>
        <c:ser>
          <c:idx val="1"/>
          <c:order val="1"/>
          <c:tx>
            <c:v>2017 г.</c:v>
          </c:tx>
          <c:cat>
            <c:strRef>
              <c:f>'Лист1 (2)'!$A$2:$A$36</c:f>
              <c:strCache>
                <c:ptCount val="35"/>
                <c:pt idx="0">
                  <c:v>Алексеевский</c:v>
                </c:pt>
                <c:pt idx="1">
                  <c:v>Быковский</c:v>
                </c:pt>
                <c:pt idx="2">
                  <c:v>Городищенский</c:v>
                </c:pt>
                <c:pt idx="3">
                  <c:v>Даниловский</c:v>
                </c:pt>
                <c:pt idx="4">
                  <c:v>Дубовский</c:v>
                </c:pt>
                <c:pt idx="5">
                  <c:v>Еланский</c:v>
                </c:pt>
                <c:pt idx="6">
                  <c:v>Жирновский</c:v>
                </c:pt>
                <c:pt idx="7">
                  <c:v>Иловлинский</c:v>
                </c:pt>
                <c:pt idx="8">
                  <c:v>Калачевский</c:v>
                </c:pt>
                <c:pt idx="9">
                  <c:v>Киквидзенский</c:v>
                </c:pt>
                <c:pt idx="10">
                  <c:v>Клетский</c:v>
                </c:pt>
                <c:pt idx="11">
                  <c:v>Котельниковский</c:v>
                </c:pt>
                <c:pt idx="12">
                  <c:v>Котовский</c:v>
                </c:pt>
                <c:pt idx="13">
                  <c:v>Кумылженский</c:v>
                </c:pt>
                <c:pt idx="14">
                  <c:v>Ленинский</c:v>
                </c:pt>
                <c:pt idx="15">
                  <c:v>Нехаевский</c:v>
                </c:pt>
                <c:pt idx="16">
                  <c:v>Николаевский</c:v>
                </c:pt>
                <c:pt idx="17">
                  <c:v>Новоаннинский</c:v>
                </c:pt>
                <c:pt idx="18">
                  <c:v>Новониколаевский</c:v>
                </c:pt>
                <c:pt idx="19">
                  <c:v>Октябрьский</c:v>
                </c:pt>
                <c:pt idx="20">
                  <c:v>Ольховский</c:v>
                </c:pt>
                <c:pt idx="21">
                  <c:v>Палласовский</c:v>
                </c:pt>
                <c:pt idx="22">
                  <c:v>Руднянский</c:v>
                </c:pt>
                <c:pt idx="23">
                  <c:v>Светлоярский</c:v>
                </c:pt>
                <c:pt idx="24">
                  <c:v>Серафимовичский</c:v>
                </c:pt>
                <c:pt idx="25">
                  <c:v>Среднеахтубинский</c:v>
                </c:pt>
                <c:pt idx="26">
                  <c:v>Старополтавский</c:v>
                </c:pt>
                <c:pt idx="27">
                  <c:v>Суровикинский</c:v>
                </c:pt>
                <c:pt idx="28">
                  <c:v>Урюпинский</c:v>
                </c:pt>
                <c:pt idx="29">
                  <c:v>Фроловский</c:v>
                </c:pt>
                <c:pt idx="30">
                  <c:v>Чернышковский</c:v>
                </c:pt>
                <c:pt idx="31">
                  <c:v>Михайловский</c:v>
                </c:pt>
                <c:pt idx="32">
                  <c:v>Волгоград</c:v>
                </c:pt>
                <c:pt idx="33">
                  <c:v>Камышин</c:v>
                </c:pt>
                <c:pt idx="34">
                  <c:v>Волжский</c:v>
                </c:pt>
              </c:strCache>
            </c:strRef>
          </c:cat>
          <c:val>
            <c:numRef>
              <c:f>'Лист1 (2)'!$C$2:$C$36</c:f>
              <c:numCache>
                <c:formatCode>General</c:formatCode>
                <c:ptCount val="35"/>
                <c:pt idx="0">
                  <c:v>3</c:v>
                </c:pt>
                <c:pt idx="1">
                  <c:v>2</c:v>
                </c:pt>
                <c:pt idx="2">
                  <c:v>13</c:v>
                </c:pt>
                <c:pt idx="3">
                  <c:v>2</c:v>
                </c:pt>
                <c:pt idx="4">
                  <c:v>11</c:v>
                </c:pt>
                <c:pt idx="5">
                  <c:v>9</c:v>
                </c:pt>
                <c:pt idx="6">
                  <c:v>11</c:v>
                </c:pt>
                <c:pt idx="7">
                  <c:v>4</c:v>
                </c:pt>
                <c:pt idx="8">
                  <c:v>23</c:v>
                </c:pt>
                <c:pt idx="9">
                  <c:v>2</c:v>
                </c:pt>
                <c:pt idx="10">
                  <c:v>15</c:v>
                </c:pt>
                <c:pt idx="11">
                  <c:v>14</c:v>
                </c:pt>
                <c:pt idx="12">
                  <c:v>18</c:v>
                </c:pt>
                <c:pt idx="13">
                  <c:v>9</c:v>
                </c:pt>
                <c:pt idx="14">
                  <c:v>14</c:v>
                </c:pt>
                <c:pt idx="15">
                  <c:v>6</c:v>
                </c:pt>
                <c:pt idx="16">
                  <c:v>23</c:v>
                </c:pt>
                <c:pt idx="17">
                  <c:v>8</c:v>
                </c:pt>
                <c:pt idx="18">
                  <c:v>0</c:v>
                </c:pt>
                <c:pt idx="19">
                  <c:v>4</c:v>
                </c:pt>
                <c:pt idx="20">
                  <c:v>3</c:v>
                </c:pt>
                <c:pt idx="21">
                  <c:v>5</c:v>
                </c:pt>
                <c:pt idx="22">
                  <c:v>1</c:v>
                </c:pt>
                <c:pt idx="23">
                  <c:v>22</c:v>
                </c:pt>
                <c:pt idx="24">
                  <c:v>31</c:v>
                </c:pt>
                <c:pt idx="25">
                  <c:v>21</c:v>
                </c:pt>
                <c:pt idx="26">
                  <c:v>4</c:v>
                </c:pt>
                <c:pt idx="27">
                  <c:v>7</c:v>
                </c:pt>
                <c:pt idx="28">
                  <c:v>87</c:v>
                </c:pt>
                <c:pt idx="29">
                  <c:v>63</c:v>
                </c:pt>
                <c:pt idx="30">
                  <c:v>9</c:v>
                </c:pt>
                <c:pt idx="31">
                  <c:v>122</c:v>
                </c:pt>
                <c:pt idx="32">
                  <c:v>275</c:v>
                </c:pt>
                <c:pt idx="33">
                  <c:v>51</c:v>
                </c:pt>
                <c:pt idx="34">
                  <c:v>349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6400"/>
        <c:axId val="21047936"/>
        <c:axId val="19795008"/>
      </c:line3DChart>
      <c:catAx>
        <c:axId val="21046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30" baseline="0">
                <a:latin typeface="Times New Roman" panose="02020603050405020304" pitchFamily="18" charset="0"/>
              </a:defRPr>
            </a:pPr>
            <a:endParaRPr lang="ru-RU"/>
          </a:p>
        </c:txPr>
        <c:crossAx val="21047936"/>
        <c:crosses val="autoZero"/>
        <c:auto val="1"/>
        <c:lblAlgn val="ctr"/>
        <c:lblOffset val="100"/>
        <c:noMultiLvlLbl val="0"/>
      </c:catAx>
      <c:valAx>
        <c:axId val="2104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46400"/>
        <c:crosses val="autoZero"/>
        <c:crossBetween val="between"/>
      </c:valAx>
      <c:serAx>
        <c:axId val="19795008"/>
        <c:scaling>
          <c:orientation val="minMax"/>
        </c:scaling>
        <c:delete val="1"/>
        <c:axPos val="b"/>
        <c:majorTickMark val="none"/>
        <c:minorTickMark val="none"/>
        <c:tickLblPos val="nextTo"/>
        <c:crossAx val="21047936"/>
        <c:crosses val="autoZero"/>
      </c:serAx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0.33933</cdr:x>
      <cdr:y>0.0161</cdr:y>
    </cdr:from>
    <cdr:to>
      <cdr:x>0.64388</cdr:x>
      <cdr:y>0.09054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5575" y="76200"/>
          <a:ext cx="241935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0.39688</cdr:x>
      <cdr:y>0.06237</cdr:y>
    </cdr:from>
    <cdr:to>
      <cdr:x>0.51199</cdr:x>
      <cdr:y>0.25553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52775" y="295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C893A-DF08-4890-BB7D-6B3FBF075806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B9ACB-2237-4BF7-8BBA-548323C5A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2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B9ACB-2237-4BF7-8BBA-548323C5A7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0B471F-0EFD-4D55-A632-F6A3B98B90E1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D7ED13-125B-4F2C-AD59-FAB0CEC41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ismed.ru/pediculosis-kw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olismed.ru/pediculosis-k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3928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 </a:t>
            </a:r>
          </a:p>
          <a:p>
            <a:endParaRPr lang="ru-RU" sz="2000" b="1" dirty="0" smtClean="0">
              <a:hlinkClick r:id="rId2"/>
            </a:endParaRPr>
          </a:p>
          <a:p>
            <a:endParaRPr lang="ru-RU" sz="2000" b="1" dirty="0" smtClean="0">
              <a:hlinkClick r:id="rId2"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571480"/>
            <a:ext cx="7429552" cy="27146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педикулеза в оздоровительных организациях в период летней оздоровительной кампании 2018 года</a:t>
            </a:r>
          </a:p>
          <a:p>
            <a:pPr algn="ctr">
              <a:buNone/>
            </a:pPr>
            <a:endParaRPr lang="ru-RU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857760"/>
            <a:ext cx="6250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43329"/>
                </a:solidFill>
              </a:rPr>
              <a:t>Главный внештатный специалист по </a:t>
            </a:r>
            <a:r>
              <a:rPr lang="ru-RU" dirty="0" err="1" smtClean="0">
                <a:solidFill>
                  <a:srgbClr val="443329"/>
                </a:solidFill>
              </a:rPr>
              <a:t>дерматовенерологии</a:t>
            </a:r>
            <a:r>
              <a:rPr lang="ru-RU" dirty="0" smtClean="0">
                <a:solidFill>
                  <a:srgbClr val="443329"/>
                </a:solidFill>
              </a:rPr>
              <a:t>       и косметологии комитета здравоохранения </a:t>
            </a:r>
          </a:p>
          <a:p>
            <a:r>
              <a:rPr lang="ru-RU" dirty="0" smtClean="0">
                <a:solidFill>
                  <a:srgbClr val="443329"/>
                </a:solidFill>
              </a:rPr>
              <a:t>Волгоградской области</a:t>
            </a:r>
          </a:p>
          <a:p>
            <a:r>
              <a:rPr lang="ru-RU" dirty="0" smtClean="0">
                <a:solidFill>
                  <a:srgbClr val="443329"/>
                </a:solidFill>
              </a:rPr>
              <a:t>Заслуженный врач Российской Федерации</a:t>
            </a:r>
          </a:p>
          <a:p>
            <a:r>
              <a:rPr lang="ru-RU" dirty="0" err="1" smtClean="0">
                <a:solidFill>
                  <a:srgbClr val="443329"/>
                </a:solidFill>
              </a:rPr>
              <a:t>Безмельницына</a:t>
            </a:r>
            <a:r>
              <a:rPr lang="ru-RU" dirty="0" smtClean="0">
                <a:solidFill>
                  <a:srgbClr val="443329"/>
                </a:solidFill>
              </a:rPr>
              <a:t> Марина Викторовна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Развитие вшей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vshi-i-gnid-inkubatsionnyj-peri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84976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Развитие вшей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Admin\Desktop\9847514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488832" cy="48245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Развитие вшей</a:t>
            </a:r>
            <a:endParaRPr lang="ru-RU" dirty="0"/>
          </a:p>
        </p:txBody>
      </p:sp>
      <p:pic>
        <p:nvPicPr>
          <p:cNvPr id="8194" name="Picture 2" descr="C:\Users\Admin\Desktop\golovnoj-pedikule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04856" cy="51845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Исторические данные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2683024" cy="482716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Вши известны людям с давних времен.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Засохшие вши были обнаружены у египетских и индейских мумий.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Первые сообщения о вшах встречаются в трудах Аристотеля (около 2,5 тысяч лет назад).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 Сейчас для развитых стран - это «болезнь бродяг и бездомных».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0012-019-Mumija-Ramzesa-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529583" cy="2122934"/>
          </a:xfrm>
          <a:prstGeom prst="rect">
            <a:avLst/>
          </a:prstGeom>
          <a:noFill/>
        </p:spPr>
      </p:pic>
      <p:pic>
        <p:nvPicPr>
          <p:cNvPr id="5123" name="Picture 3" descr="C:\Users\Admin\Desktop\egypt0910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528392" cy="1867024"/>
          </a:xfrm>
          <a:prstGeom prst="rect">
            <a:avLst/>
          </a:prstGeom>
          <a:noFill/>
        </p:spPr>
      </p:pic>
      <p:pic>
        <p:nvPicPr>
          <p:cNvPr id="5124" name="Picture 4" descr="C:\Users\Admin\Desktop\170px-Aristotle_by_Rapha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12776"/>
            <a:ext cx="2123306" cy="46085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Причины заражения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4106736" cy="5374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Заражению педикулезом подвержены в большинстве случаев именно дети, так как они гораздо ближе и чаще, чем взрослые, контактируют с другими людьми.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Заразиться педикулезом можно при использовании чужой расчески, шапки, резинок, заколок или полотенца.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Перенос этих паразитических насекомых возможен не только в организованных коллективах – детских садах, школах, интернатах, лагерях, но и в общественных местах – в бане, сауне, парикмахерской или бассейне. </a:t>
            </a:r>
          </a:p>
        </p:txBody>
      </p:sp>
      <p:pic>
        <p:nvPicPr>
          <p:cNvPr id="4" name="Picture 2" descr="C:\Users\Admin\Desktop\hair-clipart-kid-hair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14422"/>
            <a:ext cx="4572000" cy="2592288"/>
          </a:xfrm>
          <a:prstGeom prst="rect">
            <a:avLst/>
          </a:prstGeom>
          <a:noFill/>
        </p:spPr>
      </p:pic>
      <p:pic>
        <p:nvPicPr>
          <p:cNvPr id="7170" name="Picture 2" descr="C:\Users\Admin\Desktop\1494948344-be9b6d7b9461d11209dc0f4d6dcefc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608512" cy="25949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СЕЛФИ – КАК ПУТЬ ЗАРАЖЕНИЯ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dmin\Desktop\Fantasy_Camp_Harry_Potter_15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600400" cy="4752528"/>
          </a:xfrm>
          <a:prstGeom prst="rect">
            <a:avLst/>
          </a:prstGeom>
          <a:noFill/>
        </p:spPr>
      </p:pic>
      <p:pic>
        <p:nvPicPr>
          <p:cNvPr id="14339" name="Picture 3" descr="C:\Users\Admin\Desktop\63371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12776"/>
            <a:ext cx="4824536" cy="46805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ПЕДИКУЛЕЗ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3338506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Колющим хоботком насекомые погружаются в толщу кожи и сосут кровь.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этом в толщу кожи попадает секрет, обладающий выраженным раздражающим свойством.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Нанося укус, вошь впрыскивает в ранку вещества, вызывающие зуд.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3015587681_6f4a741c4f_z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344144" cy="3456384"/>
          </a:xfrm>
          <a:prstGeom prst="rect">
            <a:avLst/>
          </a:prstGeom>
          <a:noFill/>
        </p:spPr>
      </p:pic>
      <p:pic>
        <p:nvPicPr>
          <p:cNvPr id="11267" name="Picture 3" descr="C:\Users\Admin\Desktop\vshi_pet_kro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4392488" cy="28803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1"/>
            <a:ext cx="4035868" cy="21602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Головная вошь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живет и размножается в волосистой части головы, предпочтительно на висках, затылке и темени.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4776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ПЕДИКУЛЕЗ</a:t>
            </a:r>
            <a:endParaRPr lang="ru-RU" sz="2800" dirty="0"/>
          </a:p>
        </p:txBody>
      </p:sp>
      <p:pic>
        <p:nvPicPr>
          <p:cNvPr id="6" name="Рисунок 5" descr="http://fb.ru/misc/i/gallery/8885/3447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5365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Admin\Desktop\педикулез-профилак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45024"/>
            <a:ext cx="5040560" cy="29523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ПЕДИКУЛЕЗ</a:t>
            </a:r>
            <a:endParaRPr lang="ru-RU" dirty="0"/>
          </a:p>
        </p:txBody>
      </p:sp>
      <p:pic>
        <p:nvPicPr>
          <p:cNvPr id="4" name="Picture 2" descr="C:\Users\Admin\Desktop\sm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744416" cy="4464496"/>
          </a:xfrm>
          <a:prstGeom prst="rect">
            <a:avLst/>
          </a:prstGeom>
          <a:noFill/>
        </p:spPr>
      </p:pic>
      <p:pic>
        <p:nvPicPr>
          <p:cNvPr id="6" name="Picture 3" descr="C:\Users\Admin\Desktop\pedikulez-v-shk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716016" cy="45365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симптомы педикулеза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53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зуд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2) огрубение кожи и кровянистые корки.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меланодермия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4) колтун.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5) дерматит.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_537f23a33199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04856" cy="53900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симптомы педикулеза </a:t>
            </a:r>
            <a:endParaRPr lang="ru-RU" dirty="0"/>
          </a:p>
        </p:txBody>
      </p:sp>
      <p:pic>
        <p:nvPicPr>
          <p:cNvPr id="15362" name="Picture 2" descr="C:\Users\Admin\Desktop\vshi-u-dete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04456" cy="5040560"/>
          </a:xfrm>
          <a:prstGeom prst="rect">
            <a:avLst/>
          </a:prstGeom>
          <a:noFill/>
        </p:spPr>
      </p:pic>
      <p:pic>
        <p:nvPicPr>
          <p:cNvPr id="15363" name="Picture 3" descr="C:\Users\Admin\Desktop\otlichij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464496" cy="50405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симптомы педикулеза </a:t>
            </a:r>
            <a:endParaRPr lang="ru-RU" dirty="0"/>
          </a:p>
        </p:txBody>
      </p:sp>
      <p:pic>
        <p:nvPicPr>
          <p:cNvPr id="18434" name="Picture 2" descr="C:\Users\Admin\Desktop\вши-на-голове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340768"/>
            <a:ext cx="4680520" cy="5040560"/>
          </a:xfrm>
          <a:prstGeom prst="rect">
            <a:avLst/>
          </a:prstGeom>
          <a:noFill/>
        </p:spPr>
      </p:pic>
      <p:pic>
        <p:nvPicPr>
          <p:cNvPr id="18435" name="Picture 3" descr="C:\Users\Admin\Desktop\a2f2693b7353c1e4c7d58d26687241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816424" cy="49685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мероприятиям по профилактике педикулеза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МЗ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342 от 26.11.1998,  Санитарно-эпидемиологические правила СП 3.2.3215-14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268760"/>
            <a:ext cx="5572164" cy="5000660"/>
          </a:xfrm>
        </p:spPr>
        <p:txBody>
          <a:bodyPr>
            <a:normAutofit fontScale="25000" lnSpcReduction="20000"/>
          </a:bodyPr>
          <a:lstStyle/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Противопедикулезные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мероприятия входят в систему мер по сохранению и укреплению здоровья населения и проводятся среди всех контингентов и групп населения. </a:t>
            </a:r>
          </a:p>
          <a:p>
            <a:pPr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Санитарные правила устанавливают основные требования к комплексу организационных, санитарно-противоэпидемических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(профилактических) мероприятий,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проведение которых обеспечивает предупреждение возникновения и распространения инфекционных и паразитарных болезней.</a:t>
            </a:r>
          </a:p>
          <a:p>
            <a:pPr algn="just">
              <a:buNone/>
            </a:pPr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Ответственность за их организацию и осуществление несут руководители детских и подростковых организованных коллективов, учебных заведений, предприятий, хозяйств, организаций, учреждений, независимо от форм собственности и ведомственной принадлежности.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/>
          </a:p>
        </p:txBody>
      </p:sp>
      <p:pic>
        <p:nvPicPr>
          <p:cNvPr id="9218" name="Picture 2" descr="http://ucthat-v-skole.ru/images/180x180/v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381250" cy="36004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24918" cy="7858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мероприятиям по профилактике педикулеза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МЗ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342 от 26.11.1998, Санитарно-эпидемиологические правила СП 3.2.3215-14</a:t>
            </a: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1957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Дети, посещающие дошкольные учреждения, ежедневно осматриваются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медработниками данного учреждения (врачом, медсестрой).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abcbc29349f960b00d6740f6cf55ca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4247902" cy="3143272"/>
          </a:xfrm>
          <a:prstGeom prst="rect">
            <a:avLst/>
          </a:prstGeom>
          <a:noFill/>
        </p:spPr>
      </p:pic>
      <p:pic>
        <p:nvPicPr>
          <p:cNvPr id="5" name="Picture 3" descr="C:\Users\Admin\Desktop\pedikulez-u-detei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214818"/>
            <a:ext cx="4286280" cy="24288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5725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мероприятиям по профилактике педикулеза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МЗ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342 от 26.11.1998, Санитарно-эпидемиологические правила СП 3.2.3215-14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4481514" cy="51514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Дети, выезжающие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детские оздоровительные учреждения, лагеря труда и отдыха, до выезда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осматриваются медицинским персоналом поликлиники по месту жительства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за 1-3 дня до выезда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с подтверждающей справкой от врача об отсутствии педикулеза.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pedikulez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00438"/>
            <a:ext cx="3963892" cy="3143272"/>
          </a:xfrm>
          <a:prstGeom prst="rect">
            <a:avLst/>
          </a:prstGeom>
          <a:noFill/>
        </p:spPr>
      </p:pic>
      <p:pic>
        <p:nvPicPr>
          <p:cNvPr id="7" name="Picture 2" descr="C:\Users\Admin\Desktop\Инфографическая-картинка-осмотр-голов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4643470" cy="3429024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c16f15bcda760241920e6661333a48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4071966" cy="24288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0096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мероприятиям по профилактике педикулеза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МЗ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342 от 26.11.1998, Санитарно-эпидемиологические правила СП 3.2.3215-14</a:t>
            </a:r>
            <a:endParaRPr lang="ru-RU" sz="1300" dirty="0"/>
          </a:p>
        </p:txBody>
      </p:sp>
      <p:pic>
        <p:nvPicPr>
          <p:cNvPr id="3074" name="Picture 2" descr="C:\Documents and Settings\User\Рабочий стол\1.6.-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929090" cy="2500330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139210572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572032" cy="3643338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DghuVwC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3929090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357298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приезду в лагерь осмотр детей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проводит медицинский персонал лагеря.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мероприятиям по профилактике педикулеза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МЗ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342 от 26.11.1998,  Санитарно-эпидемиологические правила СП 3.2.3215-14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071546"/>
            <a:ext cx="3695696" cy="3071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Во время нахождения в местах отдыха осмотр детей </a:t>
            </a:r>
            <a:r>
              <a:rPr lang="ru-RU" sz="2200" b="1" u="sng" dirty="0" smtClean="0"/>
              <a:t>проводит медицинский персонал лагер</a:t>
            </a:r>
            <a:r>
              <a:rPr lang="ru-RU" sz="2200" dirty="0" smtClean="0"/>
              <a:t>я перед каждой помывкой </a:t>
            </a:r>
            <a:r>
              <a:rPr lang="ru-RU" sz="2200" b="1" u="sng" dirty="0" smtClean="0"/>
              <a:t>еженедельно</a:t>
            </a:r>
            <a:r>
              <a:rPr lang="ru-RU" sz="2200" dirty="0" smtClean="0"/>
              <a:t> и </a:t>
            </a:r>
            <a:r>
              <a:rPr lang="ru-RU" sz="2200" b="1" u="sng" dirty="0" smtClean="0"/>
              <a:t>перед возвращением в город (за 1 - 3 дня).</a:t>
            </a:r>
          </a:p>
          <a:p>
            <a:endParaRPr lang="ru-RU" dirty="0"/>
          </a:p>
        </p:txBody>
      </p:sp>
      <p:pic>
        <p:nvPicPr>
          <p:cNvPr id="7" name="Picture 2" descr="C:\Users\Admin\Desktop\Screenshot_27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4429156" cy="2714644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15e0926s-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214842" cy="2786082"/>
          </a:xfrm>
          <a:prstGeom prst="rect">
            <a:avLst/>
          </a:prstGeom>
          <a:noFill/>
        </p:spPr>
      </p:pic>
      <p:pic>
        <p:nvPicPr>
          <p:cNvPr id="4100" name="Picture 4" descr="http://images.myshared.ru/5/438010/slide_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929066"/>
            <a:ext cx="4357686" cy="27146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 мероприятиям по профилактике педикулеза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МЗ </a:t>
            </a:r>
            <a:r>
              <a:rPr lang="ru-RU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342 от 26.11.1998, Санитарно-эпидемиологические правила СП 3.2.3215-14</a:t>
            </a: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3838572" cy="48657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Учащиеся учреждений общего и профессионального образования -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не реже 4-х раз в год после каждых каникул, 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ежемесячно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выборочно (не менее четырех - пяти классов), и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 10-15 дней до окончания учебного 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Учащиеся школ интернатов, дети, проживающие в детских домах, домах ребенка и т.д. -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еженедельно.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Осмотры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проводит медицинский персонал данных учреждений с возможным привлечением преподавателей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article2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84"/>
            <a:ext cx="4286280" cy="2928958"/>
          </a:xfrm>
          <a:prstGeom prst="rect">
            <a:avLst/>
          </a:prstGeom>
          <a:noFill/>
        </p:spPr>
      </p:pic>
      <p:pic>
        <p:nvPicPr>
          <p:cNvPr id="5" name="Picture 4" descr="C:\Users\Admin\Desktop\546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4286280" cy="235745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5d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104456" cy="4896544"/>
          </a:xfrm>
          <a:prstGeom prst="rect">
            <a:avLst/>
          </a:prstGeom>
          <a:noFill/>
        </p:spPr>
      </p:pic>
      <p:pic>
        <p:nvPicPr>
          <p:cNvPr id="21507" name="Picture 3" descr="C:\Users\Admin\Desktop\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320480" cy="48965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728"/>
            <a:ext cx="8435280" cy="5840435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7488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perspectiveHeroicExtreme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Благодарю за внимание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554" name="Picture 2" descr="C:\Users\Admin\Desktop\329128757812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4139952" cy="3717032"/>
          </a:xfrm>
          <a:prstGeom prst="rect">
            <a:avLst/>
          </a:prstGeom>
          <a:noFill/>
        </p:spPr>
      </p:pic>
      <p:pic>
        <p:nvPicPr>
          <p:cNvPr id="23555" name="Picture 3" descr="C:\Users\Admin\Desktop\deti-rebenok-devochka-ve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ПЕДИКУЛЕЗ</a:t>
            </a:r>
            <a:endParaRPr lang="ru-RU" dirty="0"/>
          </a:p>
        </p:txBody>
      </p:sp>
      <p:pic>
        <p:nvPicPr>
          <p:cNvPr id="10242" name="Picture 2" descr="C:\Users\Admin\Desktop\featuring-a-little-boy-screaming-in-fear-with-hair-standing-on-end-fO35Dg-clip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84784"/>
            <a:ext cx="5400600" cy="4824536"/>
          </a:xfrm>
          <a:prstGeom prst="rect">
            <a:avLst/>
          </a:prstGeom>
          <a:noFill/>
        </p:spPr>
      </p:pic>
      <p:pic>
        <p:nvPicPr>
          <p:cNvPr id="10243" name="Picture 3" descr="C:\Users\Admin\Desktop\kakie_vshi_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4104456" cy="48017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ПЕДИКУЛЕЗ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Педикулез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 или вшивость    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(от слова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Pediculus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- вошь) –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специфическое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паразитирование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человеке вшей,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питающихся его кровью.</a:t>
            </a:r>
          </a:p>
        </p:txBody>
      </p:sp>
      <p:pic>
        <p:nvPicPr>
          <p:cNvPr id="1026" name="Picture 2" descr="C:\Users\Admin\Desktop\foto_vshej_na_golove_u_chelovek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1"/>
            <a:ext cx="4032448" cy="4584003"/>
          </a:xfrm>
          <a:prstGeom prst="rect">
            <a:avLst/>
          </a:prstGeom>
          <a:noFill/>
        </p:spPr>
      </p:pic>
      <p:pic>
        <p:nvPicPr>
          <p:cNvPr id="24578" name="Picture 2" descr="http://www.somemedicine.ru/images/books/569/image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57694"/>
            <a:ext cx="4500594" cy="2162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ПЕДИКУЛЕЗ</a:t>
            </a:r>
            <a:endParaRPr lang="ru-RU" dirty="0"/>
          </a:p>
        </p:txBody>
      </p:sp>
      <p:pic>
        <p:nvPicPr>
          <p:cNvPr id="23556" name="Picture 4" descr="http://vekzhivu.com/sites/default/files/u79/2012/01/pediculosis-body-1-a-f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286212" cy="2857520"/>
          </a:xfrm>
          <a:prstGeom prst="rect">
            <a:avLst/>
          </a:prstGeom>
          <a:noFill/>
        </p:spPr>
      </p:pic>
      <p:pic>
        <p:nvPicPr>
          <p:cNvPr id="23558" name="Picture 6" descr="http://roditeli.ua/uploads/m_pages/15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142984"/>
            <a:ext cx="2038350" cy="2428892"/>
          </a:xfrm>
          <a:prstGeom prst="rect">
            <a:avLst/>
          </a:prstGeom>
          <a:noFill/>
        </p:spPr>
      </p:pic>
      <p:pic>
        <p:nvPicPr>
          <p:cNvPr id="23560" name="Picture 8" descr="http://hairsave.ru/wp-content/uploads/2015/03/pedikulez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571876"/>
            <a:ext cx="3481411" cy="2928958"/>
          </a:xfrm>
          <a:prstGeom prst="rect">
            <a:avLst/>
          </a:prstGeom>
          <a:noFill/>
        </p:spPr>
      </p:pic>
      <p:pic>
        <p:nvPicPr>
          <p:cNvPr id="23566" name="Picture 14" descr="http://lopedevega.net.ru/img/c237864302ce79546ec57713d25844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3" y="1142985"/>
            <a:ext cx="3286148" cy="2500329"/>
          </a:xfrm>
          <a:prstGeom prst="rect">
            <a:avLst/>
          </a:prstGeom>
          <a:noFill/>
        </p:spPr>
      </p:pic>
      <p:pic>
        <p:nvPicPr>
          <p:cNvPr id="23568" name="Picture 16" descr="http://klopkan.ru/wp-content/uploads/2016/08/vshi-43-668x4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142984"/>
            <a:ext cx="3500462" cy="2409836"/>
          </a:xfrm>
          <a:prstGeom prst="rect">
            <a:avLst/>
          </a:prstGeom>
          <a:noFill/>
        </p:spPr>
      </p:pic>
      <p:pic>
        <p:nvPicPr>
          <p:cNvPr id="23570" name="Picture 18" descr="гнида вшей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3071802" y="4000504"/>
            <a:ext cx="2928958" cy="2071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4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28641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1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01.12.2004г. № 715             «Об утверждении перечня социально значимых заболеваний и перечня заболеваний, представляющих опасность для окружающих»;</a:t>
            </a:r>
          </a:p>
          <a:p>
            <a:pPr>
              <a:buNone/>
            </a:pPr>
            <a:endParaRPr lang="ru-RU" sz="59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 от 26.11.1998г.          № 342 «Об усилении мероприятий по профилактике эпидемического сыпного тифа и борьбе с педикулезом»;</a:t>
            </a:r>
          </a:p>
          <a:p>
            <a:pPr>
              <a:buNone/>
            </a:pPr>
            <a:endParaRPr lang="ru-RU" sz="41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паразитарных болезней на территории Российской Федерации</a:t>
            </a:r>
            <a:endParaRPr lang="ru-RU" sz="59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Санитарно-эпидемиологические правила и нормативы</a:t>
            </a:r>
            <a:endParaRPr lang="ru-RU" sz="59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9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59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3.2.3215-14.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Статистика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071546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Случаи педикулеза за </a:t>
            </a:r>
            <a:r>
              <a:rPr lang="ru-RU" sz="20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2017 г.</a:t>
            </a:r>
            <a:endParaRPr lang="ru-RU" sz="20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642910" y="1571612"/>
          <a:ext cx="7943850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Статистика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647649"/>
              </p:ext>
            </p:extLst>
          </p:nvPr>
        </p:nvGraphicFramePr>
        <p:xfrm>
          <a:off x="179513" y="1470747"/>
          <a:ext cx="8712968" cy="528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393751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Годовая динамика по заболеваемости за январь-декабрь 2016-2017 гг.</a:t>
            </a:r>
          </a:p>
        </p:txBody>
      </p:sp>
    </p:spTree>
    <p:extLst>
      <p:ext uri="{BB962C8B-B14F-4D97-AF65-F5344CB8AC3E}">
        <p14:creationId xmlns:p14="http://schemas.microsoft.com/office/powerpoint/2010/main" val="368541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Существует 3 вида вшей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106736" cy="2446562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из них вызывает одну из разновидностей педикулеза (вшивости): 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Головной педикулез. 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Платяной педикулез .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Лобковый педикулез.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мешанный педикулез.</a:t>
            </a:r>
          </a:p>
          <a:p>
            <a:pPr>
              <a:defRPr/>
            </a:pPr>
            <a:endParaRPr lang="ru-RU" sz="4000" dirty="0" smtClean="0"/>
          </a:p>
          <a:p>
            <a:endParaRPr lang="ru-RU" dirty="0"/>
          </a:p>
        </p:txBody>
      </p:sp>
      <p:pic>
        <p:nvPicPr>
          <p:cNvPr id="4" name="Picture 17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124744"/>
            <a:ext cx="4464497" cy="5400600"/>
          </a:xfrm>
          <a:prstGeom prst="rect">
            <a:avLst/>
          </a:prstGeom>
          <a:noFill/>
        </p:spPr>
      </p:pic>
      <p:pic>
        <p:nvPicPr>
          <p:cNvPr id="5" name="Picture 2" descr="http://detki-kovrovo.ru/cons/image/vshi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4305543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1">
      <a:majorFont>
        <a:latin typeface="Harlow Solid Italic"/>
        <a:ea typeface=""/>
        <a:cs typeface=""/>
      </a:majorFont>
      <a:minorFont>
        <a:latin typeface="Harlow Solid Italic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1349</TotalTime>
  <Words>641</Words>
  <Application>Microsoft Office PowerPoint</Application>
  <PresentationFormat>Экран (4:3)</PresentationFormat>
  <Paragraphs>95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Презентация PowerPoint</vt:lpstr>
      <vt:lpstr>Презентация PowerPoint</vt:lpstr>
      <vt:lpstr>ПЕДИКУЛЕЗ</vt:lpstr>
      <vt:lpstr>ПЕДИКУЛЕЗ</vt:lpstr>
      <vt:lpstr>ПЕДИКУЛЕЗ</vt:lpstr>
      <vt:lpstr>Нормативные документы</vt:lpstr>
      <vt:lpstr>Статистика</vt:lpstr>
      <vt:lpstr>Статистика</vt:lpstr>
      <vt:lpstr>Существует 3 вида вшей</vt:lpstr>
      <vt:lpstr>Развитие вшей</vt:lpstr>
      <vt:lpstr>Развитие вшей</vt:lpstr>
      <vt:lpstr>Развитие вшей</vt:lpstr>
      <vt:lpstr>Исторические данные</vt:lpstr>
      <vt:lpstr>Причины заражения</vt:lpstr>
      <vt:lpstr> СЕЛФИ – КАК ПУТЬ ЗАРАЖЕНИЯ </vt:lpstr>
      <vt:lpstr>ПЕДИКУЛЕЗ</vt:lpstr>
      <vt:lpstr>Презентация PowerPoint</vt:lpstr>
      <vt:lpstr>ПЕДИКУЛЕЗ</vt:lpstr>
      <vt:lpstr>Основные симптомы педикулеза </vt:lpstr>
      <vt:lpstr>Основные симптомы педикулеза </vt:lpstr>
      <vt:lpstr>Основные симптомы педикулеза </vt:lpstr>
      <vt:lpstr> Требования к мероприятиям по профилактике педикулеза  приказ МЗ Рф № 342 от 26.11.1998,  Санитарно-эпидемиологические правила СП 3.2.3215-14 </vt:lpstr>
      <vt:lpstr>Требования к мероприятиям по профилактике педикулеза  приказ МЗ Рф № 342 от 26.11.1998, Санитарно-эпидемиологические правила СП 3.2.3215-14</vt:lpstr>
      <vt:lpstr>Требования к мероприятиям по профилактике педикулеза  приказ МЗ Рф № 342 от 26.11.1998, Санитарно-эпидемиологические правила СП 3.2.3215-14</vt:lpstr>
      <vt:lpstr>Требования к мероприятиям по профилактике педикулеза  приказ МЗ Рф № 342 от 26.11.1998, Санитарно-эпидемиологические правила СП 3.2.3215-14</vt:lpstr>
      <vt:lpstr>Требования к мероприятиям по профилактике педикулеза  приказ МЗ Рф № 342 от 26.11.1998,  Санитарно-эпидемиологические правила СП 3.2.3215-14</vt:lpstr>
      <vt:lpstr>Требования к мероприятиям по профилактике педикулеза  приказ МЗ Рф № 342 от 26.11.1998, Санитарно-эпидемиологические правила СП 3.2.3215-14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справка  по инфекциям передающимся  преимущественно  половым путем и заразными кожными заболеваниями за 2011-2014 годы  по Волгоградской области</dc:title>
  <dc:creator>User</dc:creator>
  <cp:lastModifiedBy>Лариса Борисовна Запорощенко</cp:lastModifiedBy>
  <cp:revision>171</cp:revision>
  <cp:lastPrinted>2018-05-16T10:16:33Z</cp:lastPrinted>
  <dcterms:created xsi:type="dcterms:W3CDTF">2015-03-10T11:36:15Z</dcterms:created>
  <dcterms:modified xsi:type="dcterms:W3CDTF">2018-05-17T05:57:07Z</dcterms:modified>
</cp:coreProperties>
</file>