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99518810148763E-2"/>
          <c:y val="2.8252405949256341E-2"/>
          <c:w val="0.73248512685914269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2а</c:v>
                </c:pt>
                <c:pt idx="1">
                  <c:v>2б</c:v>
                </c:pt>
                <c:pt idx="2">
                  <c:v>3а</c:v>
                </c:pt>
                <c:pt idx="3">
                  <c:v>3б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40</c:v>
                </c:pt>
                <c:pt idx="1">
                  <c:v>40</c:v>
                </c:pt>
                <c:pt idx="2">
                  <c:v>50</c:v>
                </c:pt>
                <c:pt idx="3">
                  <c:v>35</c:v>
                </c:pt>
                <c:pt idx="4">
                  <c:v>52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2а</c:v>
                </c:pt>
                <c:pt idx="1">
                  <c:v>2б</c:v>
                </c:pt>
                <c:pt idx="2">
                  <c:v>3а</c:v>
                </c:pt>
                <c:pt idx="3">
                  <c:v>3б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40</c:v>
                </c:pt>
                <c:pt idx="1">
                  <c:v>50</c:v>
                </c:pt>
                <c:pt idx="2">
                  <c:v>35</c:v>
                </c:pt>
                <c:pt idx="3">
                  <c:v>47</c:v>
                </c:pt>
                <c:pt idx="4">
                  <c:v>26</c:v>
                </c:pt>
                <c:pt idx="5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2а</c:v>
                </c:pt>
                <c:pt idx="1">
                  <c:v>2б</c:v>
                </c:pt>
                <c:pt idx="2">
                  <c:v>3а</c:v>
                </c:pt>
                <c:pt idx="3">
                  <c:v>3б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20</c:v>
                </c:pt>
                <c:pt idx="1">
                  <c:v>10</c:v>
                </c:pt>
                <c:pt idx="2">
                  <c:v>15</c:v>
                </c:pt>
                <c:pt idx="3">
                  <c:v>18</c:v>
                </c:pt>
                <c:pt idx="4">
                  <c:v>22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455872"/>
        <c:axId val="73469952"/>
      </c:barChart>
      <c:catAx>
        <c:axId val="73455872"/>
        <c:scaling>
          <c:orientation val="minMax"/>
        </c:scaling>
        <c:delete val="0"/>
        <c:axPos val="b"/>
        <c:majorTickMark val="out"/>
        <c:minorTickMark val="none"/>
        <c:tickLblPos val="nextTo"/>
        <c:crossAx val="73469952"/>
        <c:crosses val="autoZero"/>
        <c:auto val="1"/>
        <c:lblAlgn val="ctr"/>
        <c:lblOffset val="100"/>
        <c:noMultiLvlLbl val="0"/>
      </c:catAx>
      <c:valAx>
        <c:axId val="73469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455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643285214348206"/>
          <c:y val="2.8252405949256338E-2"/>
          <c:w val="0.73248512685914269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2а</c:v>
                </c:pt>
                <c:pt idx="1">
                  <c:v>2б</c:v>
                </c:pt>
                <c:pt idx="2">
                  <c:v>3а</c:v>
                </c:pt>
                <c:pt idx="3">
                  <c:v>3б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</c:v>
                </c:pt>
                <c:pt idx="1">
                  <c:v>65</c:v>
                </c:pt>
                <c:pt idx="2">
                  <c:v>70</c:v>
                </c:pt>
                <c:pt idx="3">
                  <c:v>55</c:v>
                </c:pt>
                <c:pt idx="4">
                  <c:v>60</c:v>
                </c:pt>
                <c:pt idx="5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2а</c:v>
                </c:pt>
                <c:pt idx="1">
                  <c:v>2б</c:v>
                </c:pt>
                <c:pt idx="2">
                  <c:v>3а</c:v>
                </c:pt>
                <c:pt idx="3">
                  <c:v>3б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30</c:v>
                </c:pt>
                <c:pt idx="1">
                  <c:v>35</c:v>
                </c:pt>
                <c:pt idx="2">
                  <c:v>30</c:v>
                </c:pt>
                <c:pt idx="3">
                  <c:v>40</c:v>
                </c:pt>
                <c:pt idx="4">
                  <c:v>30</c:v>
                </c:pt>
                <c:pt idx="5">
                  <c:v>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2а</c:v>
                </c:pt>
                <c:pt idx="1">
                  <c:v>2б</c:v>
                </c:pt>
                <c:pt idx="2">
                  <c:v>3а</c:v>
                </c:pt>
                <c:pt idx="3">
                  <c:v>3б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10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87072"/>
        <c:axId val="34388608"/>
      </c:barChart>
      <c:catAx>
        <c:axId val="34387072"/>
        <c:scaling>
          <c:orientation val="minMax"/>
        </c:scaling>
        <c:delete val="0"/>
        <c:axPos val="b"/>
        <c:majorTickMark val="out"/>
        <c:minorTickMark val="none"/>
        <c:tickLblPos val="nextTo"/>
        <c:crossAx val="34388608"/>
        <c:crosses val="autoZero"/>
        <c:auto val="1"/>
        <c:lblAlgn val="ctr"/>
        <c:lblOffset val="100"/>
        <c:noMultiLvlLbl val="0"/>
      </c:catAx>
      <c:valAx>
        <c:axId val="34388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87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[Книга1]Лист1!$B$1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[Книга1]Лист1!$A$2:$A$9</c:f>
              <c:strCache>
                <c:ptCount val="8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</c:strCache>
            </c:strRef>
          </c:cat>
          <c:val>
            <c:numRef>
              <c:f>[Книга1]Лист1!$B$2:$B$9</c:f>
              <c:numCache>
                <c:formatCode>General</c:formatCode>
                <c:ptCount val="8"/>
                <c:pt idx="0">
                  <c:v>24</c:v>
                </c:pt>
                <c:pt idx="1">
                  <c:v>20</c:v>
                </c:pt>
                <c:pt idx="2">
                  <c:v>18</c:v>
                </c:pt>
                <c:pt idx="3">
                  <c:v>30</c:v>
                </c:pt>
                <c:pt idx="4">
                  <c:v>20</c:v>
                </c:pt>
                <c:pt idx="5">
                  <c:v>15</c:v>
                </c:pt>
                <c:pt idx="6">
                  <c:v>20</c:v>
                </c:pt>
                <c:pt idx="7">
                  <c:v>12</c:v>
                </c:pt>
              </c:numCache>
            </c:numRef>
          </c:val>
        </c:ser>
        <c:ser>
          <c:idx val="1"/>
          <c:order val="1"/>
          <c:tx>
            <c:strRef>
              <c:f>[Книга1]Лист1!$C$1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[Книга1]Лист1!$A$2:$A$9</c:f>
              <c:strCache>
                <c:ptCount val="8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</c:strCache>
            </c:strRef>
          </c:cat>
          <c:val>
            <c:numRef>
              <c:f>[Книга1]Лист1!$C$2:$C$9</c:f>
              <c:numCache>
                <c:formatCode>General</c:formatCode>
                <c:ptCount val="8"/>
                <c:pt idx="0">
                  <c:v>70</c:v>
                </c:pt>
                <c:pt idx="1">
                  <c:v>50</c:v>
                </c:pt>
                <c:pt idx="2">
                  <c:v>60</c:v>
                </c:pt>
                <c:pt idx="3">
                  <c:v>45</c:v>
                </c:pt>
                <c:pt idx="4">
                  <c:v>70</c:v>
                </c:pt>
                <c:pt idx="5">
                  <c:v>65</c:v>
                </c:pt>
                <c:pt idx="6">
                  <c:v>63</c:v>
                </c:pt>
                <c:pt idx="7">
                  <c:v>38</c:v>
                </c:pt>
              </c:numCache>
            </c:numRef>
          </c:val>
        </c:ser>
        <c:ser>
          <c:idx val="2"/>
          <c:order val="2"/>
          <c:tx>
            <c:strRef>
              <c:f>[Книга1]Лист1!$D$1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[Книга1]Лист1!$A$2:$A$9</c:f>
              <c:strCache>
                <c:ptCount val="8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</c:strCache>
            </c:strRef>
          </c:cat>
          <c:val>
            <c:numRef>
              <c:f>[Книга1]Лист1!$D$2:$D$9</c:f>
              <c:numCache>
                <c:formatCode>General</c:formatCode>
                <c:ptCount val="8"/>
                <c:pt idx="0">
                  <c:v>6</c:v>
                </c:pt>
                <c:pt idx="1">
                  <c:v>30</c:v>
                </c:pt>
                <c:pt idx="2">
                  <c:v>22</c:v>
                </c:pt>
                <c:pt idx="3">
                  <c:v>25</c:v>
                </c:pt>
                <c:pt idx="4">
                  <c:v>10</c:v>
                </c:pt>
                <c:pt idx="5">
                  <c:v>20</c:v>
                </c:pt>
                <c:pt idx="6">
                  <c:v>17</c:v>
                </c:pt>
                <c:pt idx="7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514688"/>
        <c:axId val="86569728"/>
      </c:barChart>
      <c:catAx>
        <c:axId val="86514688"/>
        <c:scaling>
          <c:orientation val="minMax"/>
        </c:scaling>
        <c:delete val="0"/>
        <c:axPos val="b"/>
        <c:majorTickMark val="out"/>
        <c:minorTickMark val="none"/>
        <c:tickLblPos val="nextTo"/>
        <c:crossAx val="86569728"/>
        <c:crosses val="autoZero"/>
        <c:auto val="1"/>
        <c:lblAlgn val="ctr"/>
        <c:lblOffset val="100"/>
        <c:noMultiLvlLbl val="0"/>
      </c:catAx>
      <c:valAx>
        <c:axId val="8656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514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30</c:v>
                </c:pt>
                <c:pt idx="1">
                  <c:v>20</c:v>
                </c:pt>
                <c:pt idx="2">
                  <c:v>15</c:v>
                </c:pt>
                <c:pt idx="3">
                  <c:v>30</c:v>
                </c:pt>
                <c:pt idx="4">
                  <c:v>30</c:v>
                </c:pt>
                <c:pt idx="5">
                  <c:v>20</c:v>
                </c:pt>
                <c:pt idx="6">
                  <c:v>30</c:v>
                </c:pt>
                <c:pt idx="7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70</c:v>
                </c:pt>
                <c:pt idx="1">
                  <c:v>60</c:v>
                </c:pt>
                <c:pt idx="2">
                  <c:v>70</c:v>
                </c:pt>
                <c:pt idx="3">
                  <c:v>55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0</c:v>
                </c:pt>
                <c:pt idx="1">
                  <c:v>20</c:v>
                </c:pt>
                <c:pt idx="2">
                  <c:v>15</c:v>
                </c:pt>
                <c:pt idx="3">
                  <c:v>15</c:v>
                </c:pt>
                <c:pt idx="4">
                  <c:v>10</c:v>
                </c:pt>
                <c:pt idx="5">
                  <c:v>20</c:v>
                </c:pt>
                <c:pt idx="6">
                  <c:v>10</c:v>
                </c:pt>
                <c:pt idx="7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18336"/>
        <c:axId val="86719872"/>
      </c:barChart>
      <c:catAx>
        <c:axId val="86718336"/>
        <c:scaling>
          <c:orientation val="minMax"/>
        </c:scaling>
        <c:delete val="0"/>
        <c:axPos val="b"/>
        <c:majorTickMark val="out"/>
        <c:minorTickMark val="none"/>
        <c:tickLblPos val="nextTo"/>
        <c:crossAx val="86719872"/>
        <c:crosses val="autoZero"/>
        <c:auto val="1"/>
        <c:lblAlgn val="ctr"/>
        <c:lblOffset val="100"/>
        <c:noMultiLvlLbl val="0"/>
      </c:catAx>
      <c:valAx>
        <c:axId val="86719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718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152125146216834E-2"/>
          <c:y val="4.1662628502270434E-2"/>
          <c:w val="0.77000236640398945"/>
          <c:h val="0.86433008625519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10</c:v>
                </c:pt>
                <c:pt idx="3">
                  <c:v>11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15</c:v>
                </c:pt>
                <c:pt idx="2">
                  <c:v>85</c:v>
                </c:pt>
                <c:pt idx="3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10</c:v>
                </c:pt>
                <c:pt idx="3">
                  <c:v>11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1">
                  <c:v>40</c:v>
                </c:pt>
                <c:pt idx="2">
                  <c:v>15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10</c:v>
                </c:pt>
                <c:pt idx="3">
                  <c:v>11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</c:v>
                </c:pt>
                <c:pt idx="1">
                  <c:v>45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172992"/>
        <c:axId val="87174528"/>
      </c:barChart>
      <c:catAx>
        <c:axId val="87172992"/>
        <c:scaling>
          <c:orientation val="minMax"/>
        </c:scaling>
        <c:delete val="0"/>
        <c:axPos val="b"/>
        <c:majorTickMark val="out"/>
        <c:minorTickMark val="none"/>
        <c:tickLblPos val="nextTo"/>
        <c:crossAx val="87174528"/>
        <c:crosses val="autoZero"/>
        <c:auto val="1"/>
        <c:lblAlgn val="ctr"/>
        <c:lblOffset val="100"/>
        <c:noMultiLvlLbl val="0"/>
      </c:catAx>
      <c:valAx>
        <c:axId val="87174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172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75532753305178"/>
          <c:y val="0.39821461917942924"/>
          <c:w val="0.18571005131374294"/>
          <c:h val="0.203570466165697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10</c:v>
                </c:pt>
                <c:pt idx="3">
                  <c:v>11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40</c:v>
                </c:pt>
                <c:pt idx="2">
                  <c:v>90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10</c:v>
                </c:pt>
                <c:pt idx="3">
                  <c:v>11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1">
                  <c:v>45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10</c:v>
                </c:pt>
                <c:pt idx="3">
                  <c:v>11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200512"/>
        <c:axId val="87202048"/>
      </c:barChart>
      <c:catAx>
        <c:axId val="87200512"/>
        <c:scaling>
          <c:orientation val="minMax"/>
        </c:scaling>
        <c:delete val="0"/>
        <c:axPos val="b"/>
        <c:majorTickMark val="out"/>
        <c:minorTickMark val="none"/>
        <c:tickLblPos val="nextTo"/>
        <c:crossAx val="87202048"/>
        <c:crosses val="autoZero"/>
        <c:auto val="1"/>
        <c:lblAlgn val="ctr"/>
        <c:lblOffset val="100"/>
        <c:noMultiLvlLbl val="0"/>
      </c:catAx>
      <c:valAx>
        <c:axId val="8720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200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4352B-31BA-419D-BD4B-4EDAC586A8C1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8017-2AA4-4A9A-8984-6524A8B1FD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>Приложение 1.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Диагностика </a:t>
            </a:r>
            <a:r>
              <a:rPr lang="ru-RU" sz="2800" b="1" dirty="0" smtClean="0"/>
              <a:t>уровней воспитанности 2-4 классы</a:t>
            </a:r>
            <a:br>
              <a:rPr lang="ru-RU" sz="2800" b="1" dirty="0" smtClean="0"/>
            </a:br>
            <a:r>
              <a:rPr lang="ru-RU" sz="2800" b="1" dirty="0" smtClean="0"/>
              <a:t>2015-2016 учебный год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октябрь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апрель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95536" y="2132856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139952" y="2204864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Диагностика уровней воспитанности 5-8 классы</a:t>
            </a:r>
            <a:br>
              <a:rPr lang="ru-RU" sz="2800" b="1" dirty="0" smtClean="0"/>
            </a:br>
            <a:r>
              <a:rPr lang="ru-RU" sz="2800" b="1" dirty="0" smtClean="0"/>
              <a:t>2015-2016 учебный год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октябрь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апрель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7544" y="2492896"/>
          <a:ext cx="417646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36462"/>
              </p:ext>
            </p:extLst>
          </p:nvPr>
        </p:nvGraphicFramePr>
        <p:xfrm>
          <a:off x="4644008" y="2348880"/>
          <a:ext cx="39421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Диагностика уровней воспитанности 9-11 классы</a:t>
            </a:r>
            <a:br>
              <a:rPr lang="ru-RU" sz="2800" b="1" dirty="0" smtClean="0"/>
            </a:br>
            <a:r>
              <a:rPr lang="ru-RU" sz="2800" b="1" dirty="0" smtClean="0"/>
              <a:t>2015-2016 учебный год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октябрь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апрель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95536" y="2492896"/>
          <a:ext cx="460851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5004048" y="2420888"/>
          <a:ext cx="381642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Приложение 1. Диагностика уровней воспитанности 2-4 классы 2015-2016 учебный год</vt:lpstr>
      <vt:lpstr>Диагностика уровней воспитанности 5-8 классы 2015-2016 учебный год</vt:lpstr>
      <vt:lpstr>Диагностика уровней воспитанности 9-11 классы 2015-2016 учебный год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уровней воспитанности</dc:title>
  <dc:creator>Татьяна Збукарева</dc:creator>
  <cp:lastModifiedBy>Я</cp:lastModifiedBy>
  <cp:revision>12</cp:revision>
  <dcterms:created xsi:type="dcterms:W3CDTF">2016-05-15T10:44:49Z</dcterms:created>
  <dcterms:modified xsi:type="dcterms:W3CDTF">2016-05-16T08:03:17Z</dcterms:modified>
</cp:coreProperties>
</file>